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70" r:id="rId2"/>
    <p:sldId id="335" r:id="rId3"/>
    <p:sldId id="342" r:id="rId4"/>
    <p:sldId id="344" r:id="rId5"/>
    <p:sldId id="343" r:id="rId6"/>
    <p:sldId id="345" r:id="rId7"/>
    <p:sldId id="348" r:id="rId8"/>
    <p:sldId id="346" r:id="rId9"/>
    <p:sldId id="347" r:id="rId10"/>
    <p:sldId id="350" r:id="rId11"/>
    <p:sldId id="387" r:id="rId12"/>
    <p:sldId id="388" r:id="rId13"/>
    <p:sldId id="365" r:id="rId14"/>
    <p:sldId id="366" r:id="rId15"/>
    <p:sldId id="369" r:id="rId16"/>
    <p:sldId id="367" r:id="rId17"/>
    <p:sldId id="371" r:id="rId18"/>
    <p:sldId id="368" r:id="rId19"/>
    <p:sldId id="370" r:id="rId20"/>
    <p:sldId id="372" r:id="rId21"/>
    <p:sldId id="373" r:id="rId22"/>
    <p:sldId id="351" r:id="rId23"/>
    <p:sldId id="352" r:id="rId2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474747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1705" autoAdjust="0"/>
  </p:normalViewPr>
  <p:slideViewPr>
    <p:cSldViewPr>
      <p:cViewPr varScale="1">
        <p:scale>
          <a:sx n="90" d="100"/>
          <a:sy n="90" d="100"/>
        </p:scale>
        <p:origin x="2418" y="90"/>
      </p:cViewPr>
      <p:guideLst>
        <p:guide orient="horz" pos="216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E2059-1B04-402F-87CC-597E2F8DBFED}" type="datetimeFigureOut">
              <a:rPr lang="fr-FR" smtClean="0"/>
              <a:t>13/11/2024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B1589-3ED6-46FF-9DD4-83189FEE11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64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9B1589-3ED6-46FF-9DD4-83189FEE115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7088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slides_fd-blanc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318254"/>
            <a:ext cx="8496944" cy="432048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542391"/>
            <a:ext cx="8424936" cy="482453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C55A-AAC4-4FAB-A004-0267178C4D8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323480" y="923122"/>
            <a:ext cx="8424985" cy="604867"/>
          </a:xfrm>
        </p:spPr>
        <p:txBody>
          <a:bodyPr>
            <a:normAutofit/>
          </a:bodyPr>
          <a:lstStyle>
            <a:lvl1pPr>
              <a:buNone/>
              <a:defRPr sz="2000" b="0" baseline="0">
                <a:latin typeface="DIN Next LT Pro Medium Cond" pitchFamily="34" charset="0"/>
              </a:defRPr>
            </a:lvl1pPr>
          </a:lstStyle>
          <a:p>
            <a:pPr lvl="0"/>
            <a:r>
              <a:rPr lang="fr-FR" dirty="0"/>
              <a:t>Cliquez pour modifier les styles du sous titre</a:t>
            </a:r>
          </a:p>
        </p:txBody>
      </p:sp>
      <p:cxnSp>
        <p:nvCxnSpPr>
          <p:cNvPr id="8" name="Connecteur droit 2"/>
          <p:cNvCxnSpPr/>
          <p:nvPr userDrawn="1"/>
        </p:nvCxnSpPr>
        <p:spPr>
          <a:xfrm>
            <a:off x="395536" y="923122"/>
            <a:ext cx="543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38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13/11/2024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cssref/sel_hover.php" TargetMode="External"/><Relationship Id="rId13" Type="http://schemas.openxmlformats.org/officeDocument/2006/relationships/hyperlink" Target="https://www.w3schools.com/cssref/sel_valid.php" TargetMode="External"/><Relationship Id="rId3" Type="http://schemas.openxmlformats.org/officeDocument/2006/relationships/hyperlink" Target="https://www.w3schools.com/cssref/sel_element_class.php" TargetMode="External"/><Relationship Id="rId7" Type="http://schemas.openxmlformats.org/officeDocument/2006/relationships/hyperlink" Target="https://www.w3schools.com/cssref/sel_firstletter.php" TargetMode="External"/><Relationship Id="rId12" Type="http://schemas.openxmlformats.org/officeDocument/2006/relationships/hyperlink" Target="https://www.w3schools.com/cssref/sel_required.php" TargetMode="External"/><Relationship Id="rId2" Type="http://schemas.openxmlformats.org/officeDocument/2006/relationships/hyperlink" Target="https://www.w3schools.com/cssref/sel_all.php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w3schools.com/cssref/sel_firstchild.php" TargetMode="External"/><Relationship Id="rId11" Type="http://schemas.openxmlformats.org/officeDocument/2006/relationships/hyperlink" Target="https://www.w3schools.com/cssref/sel_not.php" TargetMode="External"/><Relationship Id="rId5" Type="http://schemas.openxmlformats.org/officeDocument/2006/relationships/hyperlink" Target="https://www.w3schools.com/cssref/sel_empty.php" TargetMode="External"/><Relationship Id="rId10" Type="http://schemas.openxmlformats.org/officeDocument/2006/relationships/hyperlink" Target="https://www.w3schools.com/cssref/sel_last-child.php" TargetMode="External"/><Relationship Id="rId4" Type="http://schemas.openxmlformats.org/officeDocument/2006/relationships/hyperlink" Target="https://www.w3schools.com/cssref/sel_attribute_value.php" TargetMode="External"/><Relationship Id="rId9" Type="http://schemas.openxmlformats.org/officeDocument/2006/relationships/hyperlink" Target="https://www.w3schools.com/cssref/sel_invalid.php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-training.ma/ehei/GI3" TargetMode="External"/><Relationship Id="rId2" Type="http://schemas.openxmlformats.org/officeDocument/2006/relationships/hyperlink" Target="http://www.lipsum.com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ssgradient.io/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C55A-AAC4-4FAB-A004-0267178C4D8A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699792" y="6352143"/>
            <a:ext cx="370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Présenté par : MANI Mohammed Adil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1520" y="318254"/>
            <a:ext cx="8496944" cy="432048"/>
          </a:xfrm>
        </p:spPr>
        <p:txBody>
          <a:bodyPr>
            <a:normAutofit fontScale="90000"/>
          </a:bodyPr>
          <a:lstStyle/>
          <a:p>
            <a:r>
              <a:rPr lang="fr-FR" dirty="0"/>
              <a:t>Technologies Web - CSS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65F16C-FD5A-E26B-B297-F72EBCA90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24" y="1222551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5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/>
              <a:t>Astuce 4 : </a:t>
            </a:r>
            <a:r>
              <a:rPr lang="fr-FR" sz="2800" dirty="0" err="1"/>
              <a:t>Parallax</a:t>
            </a:r>
            <a:endParaRPr lang="fr-FR" sz="2800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853" y="1419766"/>
            <a:ext cx="9036496" cy="2009234"/>
          </a:xfrm>
        </p:spPr>
        <p:txBody>
          <a:bodyPr>
            <a:normAutofit/>
          </a:bodyPr>
          <a:lstStyle/>
          <a:p>
            <a:r>
              <a:rPr lang="fr-FR" sz="1800" dirty="0"/>
              <a:t>L’effet </a:t>
            </a:r>
            <a:r>
              <a:rPr lang="fr-FR" sz="1800" dirty="0" err="1"/>
              <a:t>parallax</a:t>
            </a:r>
            <a:r>
              <a:rPr lang="fr-FR" sz="1800" dirty="0"/>
              <a:t> est un effet à la tendance, à la base d’une image en background, l’affaire est simple : </a:t>
            </a:r>
          </a:p>
          <a:p>
            <a:pPr lvl="1"/>
            <a:r>
              <a:rPr lang="fr-FR" sz="1500" b="1" dirty="0"/>
              <a:t>Background-image : URL(‘’…….’’);</a:t>
            </a:r>
          </a:p>
          <a:p>
            <a:pPr lvl="1"/>
            <a:r>
              <a:rPr lang="fr-FR" sz="1500" b="1" dirty="0"/>
              <a:t>Background-size : cover | </a:t>
            </a:r>
            <a:r>
              <a:rPr lang="fr-FR" sz="1500" b="1" dirty="0" err="1"/>
              <a:t>contain</a:t>
            </a:r>
            <a:r>
              <a:rPr lang="fr-FR" sz="1500" b="1" dirty="0"/>
              <a:t>;</a:t>
            </a:r>
          </a:p>
          <a:p>
            <a:pPr lvl="1"/>
            <a:r>
              <a:rPr lang="fr-FR" sz="1500" b="1" dirty="0" err="1"/>
              <a:t>Background-position:center</a:t>
            </a:r>
            <a:r>
              <a:rPr lang="fr-FR" sz="1500" b="1" dirty="0"/>
              <a:t>;</a:t>
            </a:r>
          </a:p>
          <a:p>
            <a:pPr lvl="1"/>
            <a:r>
              <a:rPr lang="fr-FR" sz="1500" b="1" dirty="0"/>
              <a:t>Background-</a:t>
            </a:r>
            <a:r>
              <a:rPr lang="fr-FR" sz="1500" b="1" dirty="0" err="1"/>
              <a:t>attachment</a:t>
            </a:r>
            <a:r>
              <a:rPr lang="fr-FR" sz="1500" b="1" dirty="0"/>
              <a:t> : </a:t>
            </a:r>
            <a:r>
              <a:rPr lang="fr-FR" sz="1500" b="1" dirty="0" err="1"/>
              <a:t>fixed</a:t>
            </a:r>
            <a:r>
              <a:rPr lang="fr-FR" sz="1500" b="1" dirty="0"/>
              <a:t>;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836909A-ADA9-3FD9-ABD7-D6BA3E4DDA57}"/>
              </a:ext>
            </a:extLst>
          </p:cNvPr>
          <p:cNvSpPr txBox="1">
            <a:spLocks/>
          </p:cNvSpPr>
          <p:nvPr/>
        </p:nvSpPr>
        <p:spPr>
          <a:xfrm>
            <a:off x="656992" y="941018"/>
            <a:ext cx="8496944" cy="432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dirty="0" err="1"/>
              <a:t>Parallax</a:t>
            </a:r>
            <a:r>
              <a:rPr lang="fr-FR" dirty="0"/>
              <a:t> – Effet à la tendance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939B53-8B6D-E280-0B9D-828F7616A0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4" y="3356992"/>
            <a:ext cx="7273832" cy="33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432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268760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 dirty="0"/>
              <a:t>Solution</a:t>
            </a:r>
            <a:br>
              <a:rPr lang="fr-FR" sz="8000" b="1" dirty="0"/>
            </a:br>
            <a:r>
              <a:rPr lang="fr-FR" b="1" dirty="0"/>
              <a:t>Les sélecteurs avancés</a:t>
            </a:r>
            <a:br>
              <a:rPr lang="fr-FR" b="1" dirty="0"/>
            </a:br>
            <a:br>
              <a:rPr lang="fr-FR" b="1" dirty="0"/>
            </a:br>
            <a:r>
              <a:rPr lang="fr-FR" b="1" dirty="0">
                <a:latin typeface="Brush Script MT" panose="03060802040406070304" pitchFamily="66" charset="0"/>
              </a:rPr>
              <a:t>Soyez plus précis</a:t>
            </a:r>
            <a:endParaRPr lang="fr-FR" sz="5400" b="1" dirty="0">
              <a:latin typeface="Brush Script MT" panose="03060802040406070304" pitchFamily="66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16EFF68-8031-2C74-3607-5BF846C913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016360"/>
            <a:ext cx="2786993" cy="284164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C567DFA-D020-7A3A-B611-E108FB20AE95}"/>
              </a:ext>
            </a:extLst>
          </p:cNvPr>
          <p:cNvSpPr txBox="1"/>
          <p:nvPr/>
        </p:nvSpPr>
        <p:spPr>
          <a:xfrm>
            <a:off x="6588224" y="472514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&lt;h3&gt;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B96D7D-0970-CF82-2EA0-1F548CF6AE2C}"/>
              </a:ext>
            </a:extLst>
          </p:cNvPr>
          <p:cNvSpPr txBox="1"/>
          <p:nvPr/>
        </p:nvSpPr>
        <p:spPr>
          <a:xfrm>
            <a:off x="7935057" y="4725143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&lt;h3&gt;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16B7823-89CD-14AE-5177-8C8CB9852F1B}"/>
              </a:ext>
            </a:extLst>
          </p:cNvPr>
          <p:cNvSpPr txBox="1"/>
          <p:nvPr/>
        </p:nvSpPr>
        <p:spPr>
          <a:xfrm>
            <a:off x="5055101" y="4720704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rgbClr val="00B050"/>
                </a:solidFill>
              </a:rPr>
              <a:t>&lt;h3&gt;</a:t>
            </a:r>
          </a:p>
        </p:txBody>
      </p:sp>
    </p:spTree>
    <p:extLst>
      <p:ext uri="{BB962C8B-B14F-4D97-AF65-F5344CB8AC3E}">
        <p14:creationId xmlns:p14="http://schemas.microsoft.com/office/powerpoint/2010/main" val="4002581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68639"/>
            <a:ext cx="8496944" cy="432048"/>
          </a:xfrm>
        </p:spPr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40" y="980727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Vous avez certainement, travailler sur une situation, dans la quelle vous avez exactement 2 balises avec le même tag : h2 par exemple, mais vous voulez appliquer un style différent pour chacun, un h1 en rouge et un h1 en vert. </a:t>
            </a:r>
          </a:p>
          <a:p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86071E-189F-37FF-87D5-79C0695B007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2573" y="2550306"/>
            <a:ext cx="3041205" cy="3952131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279A40C-D9C7-B7C4-9417-C19529F61F13}"/>
              </a:ext>
            </a:extLst>
          </p:cNvPr>
          <p:cNvSpPr txBox="1"/>
          <p:nvPr/>
        </p:nvSpPr>
        <p:spPr>
          <a:xfrm>
            <a:off x="1735196" y="6435729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62DCA3-7446-95A4-F79A-31CE25C8F1C2}"/>
              </a:ext>
            </a:extLst>
          </p:cNvPr>
          <p:cNvSpPr txBox="1"/>
          <p:nvPr/>
        </p:nvSpPr>
        <p:spPr>
          <a:xfrm>
            <a:off x="5602186" y="4924340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69478CF-4A01-8649-8CAC-5ACFF6953859}"/>
              </a:ext>
            </a:extLst>
          </p:cNvPr>
          <p:cNvCxnSpPr>
            <a:cxnSpLocks/>
          </p:cNvCxnSpPr>
          <p:nvPr/>
        </p:nvCxnSpPr>
        <p:spPr>
          <a:xfrm>
            <a:off x="4572000" y="3056304"/>
            <a:ext cx="0" cy="305139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DD980268-F32D-9E4D-B55F-1CAA20C31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77" y="3789040"/>
            <a:ext cx="1952625" cy="9048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17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C’est l’objectif de l’utilisation de des sélecteurs avancés =&gt; Être plus précis. </a:t>
            </a:r>
          </a:p>
          <a:p>
            <a:endParaRPr lang="fr-FR" sz="2400" dirty="0"/>
          </a:p>
          <a:p>
            <a:r>
              <a:rPr lang="fr-FR" sz="2400" dirty="0"/>
              <a:t>Les sélecteurs avancés vont nous aider à appliquer un style sur une balise avec plus de précision, par exemple : </a:t>
            </a:r>
          </a:p>
          <a:p>
            <a:pPr lvl="1"/>
            <a:r>
              <a:rPr lang="fr-FR" sz="2000" dirty="0"/>
              <a:t>Nous pouvons sélectionner le 1</a:t>
            </a:r>
            <a:r>
              <a:rPr lang="fr-FR" sz="2000" baseline="30000" dirty="0"/>
              <a:t>er</a:t>
            </a:r>
            <a:r>
              <a:rPr lang="fr-FR" sz="2000" dirty="0"/>
              <a:t> h2 et le 2</a:t>
            </a:r>
            <a:r>
              <a:rPr lang="fr-FR" sz="2000" baseline="30000" dirty="0"/>
              <a:t>ème</a:t>
            </a:r>
            <a:r>
              <a:rPr lang="fr-FR" sz="2000" dirty="0"/>
              <a:t> h2 à la base de leurs position. </a:t>
            </a:r>
          </a:p>
          <a:p>
            <a:pPr lvl="1"/>
            <a:r>
              <a:rPr lang="fr-FR" sz="2000" dirty="0"/>
              <a:t>Nous pouvons surnommer les 2 balises h2 avec des noms différents.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C81DA0-791E-A358-227D-8E5E9FD3EEE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1600" y="3933056"/>
            <a:ext cx="2704728" cy="234358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3374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436096" y="6302311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4380043"/>
            <a:ext cx="0" cy="182725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049CF2D6-6BC5-C57D-A4C6-2FC93C02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685887"/>
            <a:ext cx="2181225" cy="9810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598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Vous pouvez sélectionner une balise à la base de son père, nous avons 2 a, par exemple, une dans un p et une autre dans un div.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3374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435760" y="5093869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7A206290-EF33-CE97-3FF0-979854BEF9A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655" y="1858973"/>
            <a:ext cx="3420617" cy="481124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2A0B9913-7D6B-5FBC-AA7D-1D1A80C4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811" y="3650230"/>
            <a:ext cx="2619375" cy="12287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824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Vous pouvez sélectionner une balise à la base de son père directe, nous avons 2 a, par exemple, une dans un div directement et une autre dans un div indirectement.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459516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435760" y="5692606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F59A5534-4B20-0131-FDC8-DEE567C8CF1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3675" y="2199049"/>
            <a:ext cx="3042410" cy="44585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3B799DA-A3DE-70B7-D29B-AF1F6AE77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58" y="3784531"/>
            <a:ext cx="2581275" cy="15335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48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Vous pouvez sélectionner une balise à la base de la balise qui le précède, nous avons 2 a, par exemple, une après un p et une autre après un div.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3374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435760" y="5692606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32605544-3AF5-0FED-1200-99FE80972CA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445" y="2315829"/>
            <a:ext cx="2712088" cy="4391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C273D4-28FB-9AF1-8FBF-A67C0F43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38" y="3366482"/>
            <a:ext cx="2333625" cy="20669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487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Vous pouvez sélectionner une balise à la base de la balise du même niveau, nous avons 2 a, par exemple, une dans le même niveau que h1 et autre non.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3374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557016" y="6133573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411B86FE-C7F6-A31B-8681-C88E24BE49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2411" y="2096184"/>
            <a:ext cx="4129534" cy="46106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4C16D4-2E5C-4AE5-771C-7D34FE0E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663" y="2905472"/>
            <a:ext cx="2924175" cy="2971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45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Si vous voulez partager un style entre plusieurs balises, vous pouvez utiliser cette formule de combinaison en utilisant la ‘’ , ‘’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3374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435760" y="5692606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A5943079-065B-B85A-D65D-076C803D4F3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681" y="1793621"/>
            <a:ext cx="2890649" cy="491320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E2B59FC-FA64-5FE1-0CB9-234D0B6DB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544213"/>
            <a:ext cx="1914525" cy="1952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0886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Vous pouvez sélectionner une balise à la base de la présence d’un attribut, nous avons 2 a, par exemple, une avec un attribut </a:t>
            </a:r>
            <a:r>
              <a:rPr lang="fr-FR" sz="2400" dirty="0" err="1"/>
              <a:t>target</a:t>
            </a:r>
            <a:r>
              <a:rPr lang="fr-FR" sz="2400" dirty="0"/>
              <a:t>, et une autre sans attribut.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683404" y="633749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435969" y="5323901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4355976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AB4072C1-EB7D-54C4-3FF2-CA9EE8A764B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706" y="2454107"/>
            <a:ext cx="3819939" cy="39547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40A1408-1BD8-B7B0-A550-15E64C08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40" y="3769500"/>
            <a:ext cx="2409825" cy="13239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3371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76872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/>
              <a:t>Mission 4</a:t>
            </a:r>
            <a:br>
              <a:rPr lang="fr-FR" sz="5400" b="1" dirty="0"/>
            </a:br>
            <a:r>
              <a:rPr lang="fr-FR" sz="5400" b="1" dirty="0"/>
              <a:t>Arrières plans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F730CC3-2C3B-E367-1F19-566799C8CD1B}"/>
              </a:ext>
            </a:extLst>
          </p:cNvPr>
          <p:cNvSpPr txBox="1"/>
          <p:nvPr/>
        </p:nvSpPr>
        <p:spPr>
          <a:xfrm>
            <a:off x="683568" y="5218167"/>
            <a:ext cx="259228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HELLO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8C6987B-2DFE-880B-FB10-126CD77B4165}"/>
              </a:ext>
            </a:extLst>
          </p:cNvPr>
          <p:cNvCxnSpPr/>
          <p:nvPr/>
        </p:nvCxnSpPr>
        <p:spPr>
          <a:xfrm>
            <a:off x="3563888" y="5402833"/>
            <a:ext cx="18722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11F45170-7C4B-9BE6-9806-79D289527E65}"/>
              </a:ext>
            </a:extLst>
          </p:cNvPr>
          <p:cNvSpPr txBox="1"/>
          <p:nvPr/>
        </p:nvSpPr>
        <p:spPr>
          <a:xfrm>
            <a:off x="5845551" y="5218167"/>
            <a:ext cx="2592288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3391431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5126970"/>
          </a:xfrm>
        </p:spPr>
        <p:txBody>
          <a:bodyPr>
            <a:normAutofit/>
          </a:bodyPr>
          <a:lstStyle/>
          <a:p>
            <a:r>
              <a:rPr lang="fr-FR" sz="2400" dirty="0"/>
              <a:t>Si vous ne pouvez pas localiser une balise à l’aide de son emplacement, vous pouvez la surnommer, soit par un Id unique, une classe qui peut être répétée.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D1E16D-7A39-75BB-3D39-9C69C2ECD4DC}"/>
              </a:ext>
            </a:extLst>
          </p:cNvPr>
          <p:cNvSpPr txBox="1"/>
          <p:nvPr/>
        </p:nvSpPr>
        <p:spPr>
          <a:xfrm>
            <a:off x="1911918" y="6488668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4DF850D-B49F-62E4-6417-36B90FEA8C97}"/>
              </a:ext>
            </a:extLst>
          </p:cNvPr>
          <p:cNvSpPr txBox="1"/>
          <p:nvPr/>
        </p:nvSpPr>
        <p:spPr>
          <a:xfrm>
            <a:off x="5922040" y="5085170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22D6A5C3-C831-E2ED-53BC-A1679714642E}"/>
              </a:ext>
            </a:extLst>
          </p:cNvPr>
          <p:cNvCxnSpPr>
            <a:cxnSpLocks/>
          </p:cNvCxnSpPr>
          <p:nvPr/>
        </p:nvCxnSpPr>
        <p:spPr>
          <a:xfrm>
            <a:off x="5004048" y="3284984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2C33B796-5B1F-C235-ECB4-702C653AA74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11" y="2399119"/>
            <a:ext cx="4446133" cy="424946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9F9DF17-D8CC-F58E-E829-79A3C95D2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937" y="3522471"/>
            <a:ext cx="2924175" cy="1447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0373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Sélecteurs avancés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980728"/>
            <a:ext cx="9036496" cy="432048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Liste des sélecteurs avancés ( Liste non complète ) : </a:t>
            </a:r>
            <a:endParaRPr lang="fr-FR" sz="2000" dirty="0"/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A0D9A607-9B29-9726-0814-A2474EC54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324854"/>
              </p:ext>
            </p:extLst>
          </p:nvPr>
        </p:nvGraphicFramePr>
        <p:xfrm>
          <a:off x="791580" y="1556792"/>
          <a:ext cx="7560840" cy="4878102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614112">
                  <a:extLst>
                    <a:ext uri="{9D8B030D-6E8A-4147-A177-3AD203B41FA5}">
                      <a16:colId xmlns:a16="http://schemas.microsoft.com/office/drawing/2014/main" val="1351745516"/>
                    </a:ext>
                  </a:extLst>
                </a:gridCol>
                <a:gridCol w="1529159">
                  <a:extLst>
                    <a:ext uri="{9D8B030D-6E8A-4147-A177-3AD203B41FA5}">
                      <a16:colId xmlns:a16="http://schemas.microsoft.com/office/drawing/2014/main" val="747333201"/>
                    </a:ext>
                  </a:extLst>
                </a:gridCol>
                <a:gridCol w="4417569">
                  <a:extLst>
                    <a:ext uri="{9D8B030D-6E8A-4147-A177-3AD203B41FA5}">
                      <a16:colId xmlns:a16="http://schemas.microsoft.com/office/drawing/2014/main" val="3703663788"/>
                    </a:ext>
                  </a:extLst>
                </a:gridCol>
              </a:tblGrid>
              <a:tr h="289574">
                <a:tc>
                  <a:txBody>
                    <a:bodyPr/>
                    <a:lstStyle/>
                    <a:p>
                      <a:r>
                        <a:rPr lang="fr-FR" sz="1400" dirty="0" err="1">
                          <a:effectLst/>
                        </a:rPr>
                        <a:t>Selector</a:t>
                      </a:r>
                      <a:endParaRPr lang="fr-FR" sz="1400" dirty="0">
                        <a:effectLst/>
                      </a:endParaRP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Example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Example description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619031573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2"/>
                        </a:rPr>
                        <a:t>*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*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 dirty="0"/>
                        <a:t>Selects all </a:t>
                      </a:r>
                      <a:r>
                        <a:rPr lang="fr-FR" sz="1400" dirty="0" err="1"/>
                        <a:t>elements</a:t>
                      </a:r>
                      <a:endParaRPr lang="fr-FR" sz="1400" dirty="0"/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954052219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3"/>
                        </a:rPr>
                        <a:t>element.class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p.intro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all &lt;p&gt; elements with class="intro"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2676043874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4"/>
                        </a:rPr>
                        <a:t>[attribute=value]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[target="_blank"]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all elements with target="_blank"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689834253"/>
                  </a:ext>
                </a:extLst>
              </a:tr>
              <a:tr h="56798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5"/>
                        </a:rPr>
                        <a:t>:empty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p:empty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every &lt;p&gt; element that has no children (including text nodes)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3652935482"/>
                  </a:ext>
                </a:extLst>
              </a:tr>
              <a:tr h="56798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6"/>
                        </a:rPr>
                        <a:t>:first-child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p:first-child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every &lt;p&gt; element that is the first child of its parent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4176309847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7"/>
                        </a:rPr>
                        <a:t>::first-letter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p::first-letter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the first letter of every &lt;p&gt; element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240606415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8"/>
                        </a:rPr>
                        <a:t>:hover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a:hover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links on mouse over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1244168784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9"/>
                        </a:rPr>
                        <a:t>:invalid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input:invalid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all input elements with an invalid value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3913995987"/>
                  </a:ext>
                </a:extLst>
              </a:tr>
              <a:tr h="567984">
                <a:tc>
                  <a:txBody>
                    <a:bodyPr/>
                    <a:lstStyle/>
                    <a:p>
                      <a:r>
                        <a:rPr lang="fr-FR" sz="1400" dirty="0">
                          <a:hlinkClick r:id="rId10"/>
                        </a:rPr>
                        <a:t>:last-</a:t>
                      </a:r>
                      <a:r>
                        <a:rPr lang="fr-FR" sz="1400" dirty="0" err="1">
                          <a:hlinkClick r:id="rId10"/>
                        </a:rPr>
                        <a:t>child</a:t>
                      </a:r>
                      <a:endParaRPr lang="fr-FR" sz="1400" dirty="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p:last-child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every &lt;p&gt; element that is the last child of its parent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3014746804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11"/>
                        </a:rPr>
                        <a:t>:not(selector)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:not(p)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every element that is not a &lt;p&gt; element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1860177109"/>
                  </a:ext>
                </a:extLst>
              </a:tr>
              <a:tr h="567984">
                <a:tc>
                  <a:txBody>
                    <a:bodyPr/>
                    <a:lstStyle/>
                    <a:p>
                      <a:r>
                        <a:rPr lang="fr-FR" sz="1400">
                          <a:hlinkClick r:id="rId12"/>
                        </a:rPr>
                        <a:t>:required</a:t>
                      </a:r>
                      <a:endParaRPr lang="fr-FR" sz="140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input:required</a:t>
                      </a:r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input elements with the "required" attribute specified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2355093190"/>
                  </a:ext>
                </a:extLst>
              </a:tr>
              <a:tr h="289574">
                <a:tc>
                  <a:txBody>
                    <a:bodyPr/>
                    <a:lstStyle/>
                    <a:p>
                      <a:r>
                        <a:rPr lang="fr-FR" sz="1400" dirty="0">
                          <a:hlinkClick r:id="rId13"/>
                        </a:rPr>
                        <a:t>:</a:t>
                      </a:r>
                      <a:r>
                        <a:rPr lang="fr-FR" sz="1400" dirty="0" err="1">
                          <a:hlinkClick r:id="rId13"/>
                        </a:rPr>
                        <a:t>valid</a:t>
                      </a:r>
                      <a:endParaRPr lang="fr-FR" sz="1400" dirty="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fr-FR" sz="1400" dirty="0" err="1"/>
                        <a:t>input:valid</a:t>
                      </a:r>
                      <a:endParaRPr lang="fr-FR" sz="1400" dirty="0"/>
                    </a:p>
                  </a:txBody>
                  <a:tcPr marL="8556" marR="8556" marT="4278" marB="4278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Selects all input elements with a valid value</a:t>
                      </a:r>
                    </a:p>
                  </a:txBody>
                  <a:tcPr marL="8556" marR="8556" marT="4278" marB="4278" anchor="ctr"/>
                </a:tc>
                <a:extLst>
                  <a:ext uri="{0D108BD9-81ED-4DB2-BD59-A6C34878D82A}">
                    <a16:rowId xmlns:a16="http://schemas.microsoft.com/office/drawing/2014/main" val="3100368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8917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76872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 dirty="0"/>
              <a:t>Pratique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162143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EE76EBA-C138-C4B0-54CE-F8A43F5B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18254"/>
            <a:ext cx="8496944" cy="432048"/>
          </a:xfrm>
        </p:spPr>
        <p:txBody>
          <a:bodyPr>
            <a:noAutofit/>
          </a:bodyPr>
          <a:lstStyle/>
          <a:p>
            <a:r>
              <a:rPr lang="fr-FR" sz="2800" dirty="0"/>
              <a:t>Page pour EHEI</a:t>
            </a:r>
          </a:p>
        </p:txBody>
      </p:sp>
      <p:sp>
        <p:nvSpPr>
          <p:cNvPr id="8" name="Espace réservé du contenu 3">
            <a:extLst>
              <a:ext uri="{FF2B5EF4-FFF2-40B4-BE49-F238E27FC236}">
                <a16:creationId xmlns:a16="http://schemas.microsoft.com/office/drawing/2014/main" id="{A5956CDA-B5CB-EF09-7895-8870DBFB8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2040" y="1268760"/>
            <a:ext cx="3960441" cy="5270986"/>
          </a:xfrm>
        </p:spPr>
        <p:txBody>
          <a:bodyPr>
            <a:normAutofit/>
          </a:bodyPr>
          <a:lstStyle/>
          <a:p>
            <a:r>
              <a:rPr lang="fr-FR" sz="1800" dirty="0"/>
              <a:t>Proposer une bonne structure HTML à la base de ce que vous savez faire avec CSS.</a:t>
            </a:r>
          </a:p>
          <a:p>
            <a:r>
              <a:rPr lang="fr-FR" sz="1800" dirty="0"/>
              <a:t>Ecrivez le code CSS dans un fichier externe. </a:t>
            </a:r>
          </a:p>
          <a:p>
            <a:r>
              <a:rPr lang="fr-FR" sz="1800" dirty="0"/>
              <a:t>Le font utilisé est Poppins. </a:t>
            </a:r>
          </a:p>
          <a:p>
            <a:r>
              <a:rPr lang="fr-FR" sz="1800" dirty="0"/>
              <a:t>Le texte est un texte libre sur : </a:t>
            </a:r>
            <a:r>
              <a:rPr lang="fr-FR" sz="1800" dirty="0">
                <a:hlinkClick r:id="rId2"/>
              </a:rPr>
              <a:t>www.lipsum.com</a:t>
            </a:r>
            <a:endParaRPr lang="fr-FR" sz="1800" dirty="0"/>
          </a:p>
          <a:p>
            <a:r>
              <a:rPr lang="fr-FR" sz="1800" dirty="0"/>
              <a:t>Les 4 images se trouvent sur : </a:t>
            </a:r>
          </a:p>
          <a:p>
            <a:pPr marL="457200" lvl="1" indent="0">
              <a:buNone/>
            </a:pPr>
            <a:r>
              <a:rPr lang="fr-FR" sz="1600" dirty="0">
                <a:hlinkClick r:id="rId3"/>
              </a:rPr>
              <a:t>www.it-training.ma/ehei/GI3</a:t>
            </a:r>
            <a:endParaRPr lang="fr-FR" sz="1600" dirty="0"/>
          </a:p>
          <a:p>
            <a:r>
              <a:rPr lang="fr-FR" sz="1800" dirty="0"/>
              <a:t>La première image est un background avec effet </a:t>
            </a:r>
            <a:r>
              <a:rPr lang="fr-FR" sz="1800" dirty="0" err="1"/>
              <a:t>parallax</a:t>
            </a:r>
            <a:r>
              <a:rPr lang="fr-FR" sz="1800" dirty="0"/>
              <a:t>.</a:t>
            </a:r>
          </a:p>
          <a:p>
            <a:r>
              <a:rPr lang="fr-FR" sz="1800" dirty="0"/>
              <a:t>Le texte du menu n’est pas écrit en majuscule. </a:t>
            </a:r>
          </a:p>
          <a:p>
            <a:r>
              <a:rPr lang="fr-FR" sz="1800" dirty="0"/>
              <a:t>Vous pouvez visiter le site de l’école, afin de travailler sur des nouvelles parties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CE28649-09D0-D3C0-E0EB-8C8A9DC39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84640"/>
            <a:ext cx="3960442" cy="53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9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Background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05393"/>
            <a:ext cx="9036496" cy="4643887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Les arrières plans peuvent être sous forme de  : </a:t>
            </a:r>
          </a:p>
          <a:p>
            <a:pPr lvl="1"/>
            <a:r>
              <a:rPr lang="fr-FR" sz="2000" b="1" dirty="0"/>
              <a:t>Couleur : Background-</a:t>
            </a:r>
            <a:r>
              <a:rPr lang="fr-FR" sz="2000" b="1" dirty="0" err="1"/>
              <a:t>color</a:t>
            </a:r>
            <a:r>
              <a:rPr lang="fr-FR" sz="2000" b="1" dirty="0"/>
              <a:t> ou Background</a:t>
            </a:r>
          </a:p>
          <a:p>
            <a:pPr lvl="1"/>
            <a:r>
              <a:rPr lang="fr-FR" sz="2000" b="1" dirty="0"/>
              <a:t>Image : Background-image </a:t>
            </a:r>
          </a:p>
          <a:p>
            <a:pPr lvl="1"/>
            <a:endParaRPr lang="fr-FR" sz="2000" b="1" dirty="0"/>
          </a:p>
          <a:p>
            <a:r>
              <a:rPr lang="fr-FR" sz="2400" b="1" dirty="0"/>
              <a:t>Background-</a:t>
            </a:r>
            <a:r>
              <a:rPr lang="fr-FR" sz="2400" b="1" dirty="0" err="1"/>
              <a:t>color</a:t>
            </a:r>
            <a:r>
              <a:rPr lang="fr-FR" sz="2400" b="1" dirty="0"/>
              <a:t> : Value ;</a:t>
            </a:r>
          </a:p>
          <a:p>
            <a:pPr lvl="1"/>
            <a:r>
              <a:rPr lang="fr-FR" sz="2000" dirty="0"/>
              <a:t>Annotation anglaise, RGB, RGBA, Hexadécimale</a:t>
            </a:r>
          </a:p>
          <a:p>
            <a:pPr lvl="1"/>
            <a:endParaRPr lang="fr-FR" sz="2000" b="1" dirty="0"/>
          </a:p>
          <a:p>
            <a:r>
              <a:rPr lang="fr-FR" sz="2400" b="1" dirty="0"/>
              <a:t>Background : Value ; </a:t>
            </a:r>
          </a:p>
          <a:p>
            <a:pPr lvl="1"/>
            <a:r>
              <a:rPr lang="fr-FR" sz="2000" dirty="0"/>
              <a:t>Couleur dégradé avec la fonction : </a:t>
            </a:r>
            <a:r>
              <a:rPr lang="fr-FR" sz="2000" dirty="0" err="1"/>
              <a:t>linear-grandient</a:t>
            </a:r>
            <a:r>
              <a:rPr lang="fr-FR" sz="2000" dirty="0"/>
              <a:t> ou radial-gradient</a:t>
            </a:r>
          </a:p>
          <a:p>
            <a:pPr lvl="1"/>
            <a:r>
              <a:rPr lang="fr-FR" sz="2000" dirty="0"/>
              <a:t>Bon outils : </a:t>
            </a:r>
            <a:r>
              <a:rPr lang="fr-FR" sz="2000" dirty="0">
                <a:hlinkClick r:id="rId2"/>
              </a:rPr>
              <a:t>https://cssgradient.io/</a:t>
            </a:r>
            <a:r>
              <a:rPr lang="fr-FR" sz="2000" dirty="0"/>
              <a:t> pour vous aider à générer es couleurs dégradés</a:t>
            </a:r>
          </a:p>
          <a:p>
            <a:pPr marL="457200" lvl="1" indent="0">
              <a:buNone/>
            </a:pPr>
            <a:endParaRPr lang="fr-FR" sz="2000" b="1" dirty="0"/>
          </a:p>
          <a:p>
            <a:r>
              <a:rPr lang="fr-FR" sz="2400" b="1" dirty="0"/>
              <a:t>Background-image: Value ;</a:t>
            </a:r>
          </a:p>
          <a:p>
            <a:pPr lvl="1"/>
            <a:r>
              <a:rPr lang="fr-FR" sz="2000" dirty="0"/>
              <a:t>URL d’une image locale ou en ligne.</a:t>
            </a:r>
          </a:p>
          <a:p>
            <a:pPr lvl="1"/>
            <a:endParaRPr lang="fr-FR" sz="2000" b="1" dirty="0"/>
          </a:p>
          <a:p>
            <a:pPr lvl="1"/>
            <a:endParaRPr lang="fr-FR" sz="2000" b="1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435382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Background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F14D19-EB82-B1BC-6FF5-FD76086F771F}"/>
              </a:ext>
            </a:extLst>
          </p:cNvPr>
          <p:cNvSpPr txBox="1"/>
          <p:nvPr/>
        </p:nvSpPr>
        <p:spPr>
          <a:xfrm>
            <a:off x="1619672" y="6475437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627CA30-A376-971B-9532-C5390BB99D8D}"/>
              </a:ext>
            </a:extLst>
          </p:cNvPr>
          <p:cNvCxnSpPr>
            <a:cxnSpLocks/>
          </p:cNvCxnSpPr>
          <p:nvPr/>
        </p:nvCxnSpPr>
        <p:spPr>
          <a:xfrm>
            <a:off x="4932040" y="2564904"/>
            <a:ext cx="0" cy="3051393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AD3D4862-7038-9DA8-6F4E-803B4D6397B8}"/>
              </a:ext>
            </a:extLst>
          </p:cNvPr>
          <p:cNvSpPr txBox="1"/>
          <p:nvPr/>
        </p:nvSpPr>
        <p:spPr>
          <a:xfrm>
            <a:off x="5940152" y="6170414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E120DB7F-AA9F-DAAD-508F-95C22CB992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520" y="1174229"/>
            <a:ext cx="4778922" cy="530120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6FEB0AF-441E-B46B-EBEC-AD1762FB7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533" y="1174229"/>
            <a:ext cx="2460425" cy="47744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130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Image Background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0" y="1124744"/>
            <a:ext cx="9036496" cy="1210237"/>
          </a:xfrm>
        </p:spPr>
        <p:txBody>
          <a:bodyPr>
            <a:normAutofit/>
          </a:bodyPr>
          <a:lstStyle/>
          <a:p>
            <a:r>
              <a:rPr lang="fr-FR" sz="2400" dirty="0"/>
              <a:t>Le travail avec des images en </a:t>
            </a:r>
            <a:r>
              <a:rPr lang="fr-FR" sz="2400" dirty="0" err="1"/>
              <a:t>backgroud</a:t>
            </a:r>
            <a:r>
              <a:rPr lang="fr-FR" sz="2400" dirty="0"/>
              <a:t> est toujours une source de problèmes. Le changement de taille d’écran causera des problèmes.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F3ED0E-D220-F789-C694-CABA5B5172B3}"/>
              </a:ext>
            </a:extLst>
          </p:cNvPr>
          <p:cNvSpPr/>
          <p:nvPr/>
        </p:nvSpPr>
        <p:spPr>
          <a:xfrm>
            <a:off x="71499" y="4182656"/>
            <a:ext cx="2766135" cy="2060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165BFD-1BBF-BA84-3314-A3D8F3C42407}"/>
              </a:ext>
            </a:extLst>
          </p:cNvPr>
          <p:cNvSpPr/>
          <p:nvPr/>
        </p:nvSpPr>
        <p:spPr>
          <a:xfrm>
            <a:off x="3324093" y="4153176"/>
            <a:ext cx="3888432" cy="206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625C5F2-6AAF-098E-DE8A-B4E3C4460E55}"/>
              </a:ext>
            </a:extLst>
          </p:cNvPr>
          <p:cNvSpPr txBox="1"/>
          <p:nvPr/>
        </p:nvSpPr>
        <p:spPr>
          <a:xfrm>
            <a:off x="392896" y="6355080"/>
            <a:ext cx="266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largeur 1000px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14221BD-FC03-F2ED-86E9-31A28E545E41}"/>
              </a:ext>
            </a:extLst>
          </p:cNvPr>
          <p:cNvSpPr txBox="1"/>
          <p:nvPr/>
        </p:nvSpPr>
        <p:spPr>
          <a:xfrm>
            <a:off x="3678854" y="6362892"/>
            <a:ext cx="353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1200px = 200px de vide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848E616-AA71-8069-1AA0-CA13BADC7F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64" y="2371853"/>
            <a:ext cx="2675079" cy="1404278"/>
          </a:xfrm>
          <a:prstGeom prst="rect">
            <a:avLst/>
          </a:prstGeom>
        </p:spPr>
      </p:pic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7124BE10-D824-A5B5-776B-1EC23C3EE6EF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2123728" y="3073992"/>
            <a:ext cx="582236" cy="116254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B8C4B2C9-B0BB-B5D2-69F6-10022D28BD8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81043" y="3073992"/>
            <a:ext cx="840967" cy="107918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D148B33C-E296-1AF3-CC7E-9E35A0752F9C}"/>
              </a:ext>
            </a:extLst>
          </p:cNvPr>
          <p:cNvSpPr txBox="1"/>
          <p:nvPr/>
        </p:nvSpPr>
        <p:spPr>
          <a:xfrm>
            <a:off x="7199205" y="6353269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400px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ACD807-6610-2B69-A759-9D4D286C6C26}"/>
              </a:ext>
            </a:extLst>
          </p:cNvPr>
          <p:cNvSpPr/>
          <p:nvPr/>
        </p:nvSpPr>
        <p:spPr>
          <a:xfrm>
            <a:off x="7812360" y="4173033"/>
            <a:ext cx="1016497" cy="20608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6BE50E39-A335-A0B3-56AB-CFEA89AC97B8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5381043" y="2654496"/>
            <a:ext cx="2939566" cy="151853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B347B852-2699-DFA5-D9D5-84DFE4E1FA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" y="4219528"/>
            <a:ext cx="2675079" cy="140427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EAA33494-5373-F4DB-03C9-C3C171579E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28" y="4190048"/>
            <a:ext cx="2675079" cy="1404278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819CDCE8-CCCA-E53B-23DF-40374D6048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53"/>
          <a:stretch/>
        </p:blipFill>
        <p:spPr>
          <a:xfrm>
            <a:off x="6065008" y="4190048"/>
            <a:ext cx="1073947" cy="140427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F81AD669-8A13-3D10-97B1-5C6750D3F6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790"/>
          <a:stretch/>
        </p:blipFill>
        <p:spPr>
          <a:xfrm>
            <a:off x="3389928" y="5584805"/>
            <a:ext cx="2675079" cy="508491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2D540517-9447-BF06-CAED-7AF5E53903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54" b="63103"/>
          <a:stretch/>
        </p:blipFill>
        <p:spPr>
          <a:xfrm>
            <a:off x="6065007" y="5575182"/>
            <a:ext cx="1073947" cy="518114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27A6CAE4-184D-E511-003F-B15C09CB71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77"/>
          <a:stretch/>
        </p:blipFill>
        <p:spPr>
          <a:xfrm>
            <a:off x="7843315" y="4203504"/>
            <a:ext cx="896772" cy="1404278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0A991E92-61DE-A244-477B-DE2AAC1659E4}"/>
              </a:ext>
            </a:extLst>
          </p:cNvPr>
          <p:cNvSpPr txBox="1"/>
          <p:nvPr/>
        </p:nvSpPr>
        <p:spPr>
          <a:xfrm>
            <a:off x="2738632" y="3716648"/>
            <a:ext cx="266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Image de largeur 1000px</a:t>
            </a:r>
          </a:p>
        </p:txBody>
      </p:sp>
    </p:spTree>
    <p:extLst>
      <p:ext uri="{BB962C8B-B14F-4D97-AF65-F5344CB8AC3E}">
        <p14:creationId xmlns:p14="http://schemas.microsoft.com/office/powerpoint/2010/main" val="1765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23" grpId="0"/>
      <p:bldP spid="22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Ne pas dupliquer l’image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0" y="1124744"/>
            <a:ext cx="9036496" cy="1210237"/>
          </a:xfrm>
        </p:spPr>
        <p:txBody>
          <a:bodyPr>
            <a:normAutofit fontScale="92500" lnSpcReduction="20000"/>
          </a:bodyPr>
          <a:lstStyle/>
          <a:p>
            <a:r>
              <a:rPr lang="fr-FR" sz="2400" dirty="0"/>
              <a:t>Vous pouvez remarquer que le navigateur a décidé de répéter l’image horizontalement et verticalement jusqu’au remplissage de l’espace vide, vous pouvez changer se comportement par le changement de : </a:t>
            </a:r>
          </a:p>
          <a:p>
            <a:pPr lvl="1"/>
            <a:r>
              <a:rPr lang="fr-FR" sz="2000" dirty="0"/>
              <a:t>Background-</a:t>
            </a:r>
            <a:r>
              <a:rPr lang="fr-FR" sz="2000" dirty="0" err="1"/>
              <a:t>repeat</a:t>
            </a:r>
            <a:r>
              <a:rPr lang="fr-FR" sz="2000" dirty="0"/>
              <a:t> : </a:t>
            </a:r>
            <a:r>
              <a:rPr lang="fr-FR" sz="2000" dirty="0" err="1"/>
              <a:t>repeat</a:t>
            </a:r>
            <a:r>
              <a:rPr lang="fr-FR" sz="2000" dirty="0"/>
              <a:t>-x | </a:t>
            </a:r>
            <a:r>
              <a:rPr lang="fr-FR" sz="2000" dirty="0" err="1"/>
              <a:t>repeat</a:t>
            </a:r>
            <a:r>
              <a:rPr lang="fr-FR" sz="2000" dirty="0"/>
              <a:t>-y | </a:t>
            </a:r>
            <a:r>
              <a:rPr lang="fr-FR" sz="2000" u="sng" dirty="0" err="1"/>
              <a:t>repeat</a:t>
            </a:r>
            <a:r>
              <a:rPr lang="fr-FR" sz="2000" dirty="0"/>
              <a:t> | no-</a:t>
            </a:r>
            <a:r>
              <a:rPr lang="fr-FR" sz="2000" dirty="0" err="1"/>
              <a:t>repeat</a:t>
            </a:r>
            <a:endParaRPr lang="fr-FR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7A07F6-8FBA-2616-6CFB-176B05C37BC5}"/>
              </a:ext>
            </a:extLst>
          </p:cNvPr>
          <p:cNvSpPr/>
          <p:nvPr/>
        </p:nvSpPr>
        <p:spPr>
          <a:xfrm>
            <a:off x="71499" y="4182656"/>
            <a:ext cx="2766135" cy="2060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B749D-9F8A-2DF3-7EAA-C81FF95CAF1C}"/>
              </a:ext>
            </a:extLst>
          </p:cNvPr>
          <p:cNvSpPr/>
          <p:nvPr/>
        </p:nvSpPr>
        <p:spPr>
          <a:xfrm>
            <a:off x="3324093" y="4153176"/>
            <a:ext cx="3888432" cy="206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5137FDF-01D5-F630-ADB2-9CAAC7874C8D}"/>
              </a:ext>
            </a:extLst>
          </p:cNvPr>
          <p:cNvSpPr txBox="1"/>
          <p:nvPr/>
        </p:nvSpPr>
        <p:spPr>
          <a:xfrm>
            <a:off x="392896" y="6355080"/>
            <a:ext cx="266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largeur 1000px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1DC2D1-5F6A-D98F-6CA4-28CDE1D510A6}"/>
              </a:ext>
            </a:extLst>
          </p:cNvPr>
          <p:cNvSpPr txBox="1"/>
          <p:nvPr/>
        </p:nvSpPr>
        <p:spPr>
          <a:xfrm>
            <a:off x="3678854" y="6362892"/>
            <a:ext cx="353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1200px = 200px de vide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5178A277-7195-3D3F-5FCE-360B613902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964" y="2371853"/>
            <a:ext cx="2675079" cy="1404278"/>
          </a:xfrm>
          <a:prstGeom prst="rect">
            <a:avLst/>
          </a:prstGeom>
        </p:spPr>
      </p:pic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764EABE2-04A6-6602-19E6-D58B6E4CC77C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 flipV="1">
            <a:off x="2123728" y="3073992"/>
            <a:ext cx="582236" cy="1162548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3D30F794-027B-8A29-DC0D-092EC164991D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381043" y="3073992"/>
            <a:ext cx="840967" cy="107918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EC2B0CB-54A2-4815-038D-4AFBED38065C}"/>
              </a:ext>
            </a:extLst>
          </p:cNvPr>
          <p:cNvSpPr txBox="1"/>
          <p:nvPr/>
        </p:nvSpPr>
        <p:spPr>
          <a:xfrm>
            <a:off x="7199205" y="6353269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400px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EE1C60-595F-5103-11E4-C0BDB5E59A68}"/>
              </a:ext>
            </a:extLst>
          </p:cNvPr>
          <p:cNvSpPr/>
          <p:nvPr/>
        </p:nvSpPr>
        <p:spPr>
          <a:xfrm>
            <a:off x="7812360" y="4173033"/>
            <a:ext cx="1016497" cy="20608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C12B924-2A0E-5AFA-AC41-BEE05ADD6A24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5381043" y="2654496"/>
            <a:ext cx="2939566" cy="1518537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2" name="Image 31">
            <a:extLst>
              <a:ext uri="{FF2B5EF4-FFF2-40B4-BE49-F238E27FC236}">
                <a16:creationId xmlns:a16="http://schemas.microsoft.com/office/drawing/2014/main" id="{CBAD6A5C-B19B-2D7E-509E-E93E4D710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0" y="4219528"/>
            <a:ext cx="2675079" cy="140427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1E01067-CEEE-3CFD-2113-987A2B25FB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28" y="4190048"/>
            <a:ext cx="2675079" cy="1404278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DC1DE1B0-EF22-35CF-2557-90E9AFDE1F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77"/>
          <a:stretch/>
        </p:blipFill>
        <p:spPr>
          <a:xfrm>
            <a:off x="7843315" y="4203504"/>
            <a:ext cx="896772" cy="140427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CB51DDA-F44B-724E-6103-AC166EB783C5}"/>
              </a:ext>
            </a:extLst>
          </p:cNvPr>
          <p:cNvSpPr txBox="1"/>
          <p:nvPr/>
        </p:nvSpPr>
        <p:spPr>
          <a:xfrm>
            <a:off x="2738632" y="3716648"/>
            <a:ext cx="266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Image de largeur 1000px</a:t>
            </a:r>
          </a:p>
        </p:txBody>
      </p:sp>
    </p:spTree>
    <p:extLst>
      <p:ext uri="{BB962C8B-B14F-4D97-AF65-F5344CB8AC3E}">
        <p14:creationId xmlns:p14="http://schemas.microsoft.com/office/powerpoint/2010/main" val="13481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600" dirty="0"/>
              <a:t>Quand est-ce-que la répétition est bonne ? 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0" y="1124744"/>
            <a:ext cx="9036496" cy="1404278"/>
          </a:xfrm>
        </p:spPr>
        <p:txBody>
          <a:bodyPr>
            <a:normAutofit fontScale="92500" lnSpcReduction="10000"/>
          </a:bodyPr>
          <a:lstStyle/>
          <a:p>
            <a:r>
              <a:rPr lang="fr-FR" sz="2400" dirty="0"/>
              <a:t>Si vous utilisez ce que nous appelons Les Patterns, la répétition est une bonne solution.</a:t>
            </a:r>
          </a:p>
          <a:p>
            <a:r>
              <a:rPr lang="fr-FR" sz="2400" dirty="0"/>
              <a:t>Une image pattern, est une petite image, dont la répétition ne cause aucun effet indésirable. </a:t>
            </a:r>
            <a:endParaRPr lang="fr-FR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7A07F6-8FBA-2616-6CFB-176B05C37BC5}"/>
              </a:ext>
            </a:extLst>
          </p:cNvPr>
          <p:cNvSpPr/>
          <p:nvPr/>
        </p:nvSpPr>
        <p:spPr>
          <a:xfrm>
            <a:off x="71499" y="4182656"/>
            <a:ext cx="2766135" cy="2060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B749D-9F8A-2DF3-7EAA-C81FF95CAF1C}"/>
              </a:ext>
            </a:extLst>
          </p:cNvPr>
          <p:cNvSpPr/>
          <p:nvPr/>
        </p:nvSpPr>
        <p:spPr>
          <a:xfrm>
            <a:off x="3324092" y="4153176"/>
            <a:ext cx="3980019" cy="206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5137FDF-01D5-F630-ADB2-9CAAC7874C8D}"/>
              </a:ext>
            </a:extLst>
          </p:cNvPr>
          <p:cNvSpPr txBox="1"/>
          <p:nvPr/>
        </p:nvSpPr>
        <p:spPr>
          <a:xfrm>
            <a:off x="392896" y="6355080"/>
            <a:ext cx="266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largeur 1000px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1DC2D1-5F6A-D98F-6CA4-28CDE1D510A6}"/>
              </a:ext>
            </a:extLst>
          </p:cNvPr>
          <p:cNvSpPr txBox="1"/>
          <p:nvPr/>
        </p:nvSpPr>
        <p:spPr>
          <a:xfrm>
            <a:off x="3678854" y="6362892"/>
            <a:ext cx="3533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1200px = 200px de vide</a:t>
            </a:r>
          </a:p>
        </p:txBody>
      </p:sp>
      <p:cxnSp>
        <p:nvCxnSpPr>
          <p:cNvPr id="27" name="Connecteur : en arc 26">
            <a:extLst>
              <a:ext uri="{FF2B5EF4-FFF2-40B4-BE49-F238E27FC236}">
                <a16:creationId xmlns:a16="http://schemas.microsoft.com/office/drawing/2014/main" id="{764EABE2-04A6-6602-19E6-D58B6E4CC77C}"/>
              </a:ext>
            </a:extLst>
          </p:cNvPr>
          <p:cNvCxnSpPr>
            <a:cxnSpLocks/>
            <a:endCxn id="18" idx="0"/>
          </p:cNvCxnSpPr>
          <p:nvPr/>
        </p:nvCxnSpPr>
        <p:spPr>
          <a:xfrm rot="10800000" flipV="1">
            <a:off x="1454567" y="2806956"/>
            <a:ext cx="2090834" cy="1375699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3D30F794-027B-8A29-DC0D-092EC164991D}"/>
              </a:ext>
            </a:extLst>
          </p:cNvPr>
          <p:cNvCxnSpPr>
            <a:cxnSpLocks/>
            <a:stCxn id="5" idx="3"/>
            <a:endCxn id="39" idx="0"/>
          </p:cNvCxnSpPr>
          <p:nvPr/>
        </p:nvCxnSpPr>
        <p:spPr>
          <a:xfrm>
            <a:off x="4574229" y="2938902"/>
            <a:ext cx="2188732" cy="1261254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3EC2B0CB-54A2-4815-038D-4AFBED38065C}"/>
              </a:ext>
            </a:extLst>
          </p:cNvPr>
          <p:cNvSpPr txBox="1"/>
          <p:nvPr/>
        </p:nvSpPr>
        <p:spPr>
          <a:xfrm>
            <a:off x="7199205" y="6353269"/>
            <a:ext cx="2242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Ecran de 400px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EE1C60-595F-5103-11E4-C0BDB5E59A68}"/>
              </a:ext>
            </a:extLst>
          </p:cNvPr>
          <p:cNvSpPr/>
          <p:nvPr/>
        </p:nvSpPr>
        <p:spPr>
          <a:xfrm>
            <a:off x="7812360" y="4173033"/>
            <a:ext cx="1080120" cy="20608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 : en arc 30">
            <a:extLst>
              <a:ext uri="{FF2B5EF4-FFF2-40B4-BE49-F238E27FC236}">
                <a16:creationId xmlns:a16="http://schemas.microsoft.com/office/drawing/2014/main" id="{BC12B924-2A0E-5AFA-AC41-BEE05ADD6A24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4569772" y="2677891"/>
            <a:ext cx="3782648" cy="1495142"/>
          </a:xfrm>
          <a:prstGeom prst="curved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FCB51DDA-F44B-724E-6103-AC166EB783C5}"/>
              </a:ext>
            </a:extLst>
          </p:cNvPr>
          <p:cNvSpPr txBox="1"/>
          <p:nvPr/>
        </p:nvSpPr>
        <p:spPr>
          <a:xfrm>
            <a:off x="2738632" y="3716648"/>
            <a:ext cx="2669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Image pattern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B430C0-0A13-6580-ABAF-0F674673F2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69" y="2286630"/>
            <a:ext cx="975360" cy="1304544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C191837F-88F6-9A00-23BB-CF20218B7C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3" y="4212688"/>
            <a:ext cx="975360" cy="130454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6212567-05E8-51AC-5766-06098CB04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92" y="4212688"/>
            <a:ext cx="975360" cy="1304544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F421DA5-CF43-2BC7-227C-BF0FF12F3F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7"/>
          <a:stretch/>
        </p:blipFill>
        <p:spPr>
          <a:xfrm>
            <a:off x="2071752" y="4215050"/>
            <a:ext cx="700048" cy="1304544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13CDF76-9C45-1C40-D878-3C647BA40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209" y="4200156"/>
            <a:ext cx="975360" cy="1304544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A2CC5B9-1E21-5E70-6024-D8B501E1D7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48" y="4200156"/>
            <a:ext cx="975360" cy="130454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21B887D0-22B2-2BFB-828A-03A1CB466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42" y="4200156"/>
            <a:ext cx="975360" cy="1304544"/>
          </a:xfrm>
          <a:prstGeom prst="rect">
            <a:avLst/>
          </a:prstGeom>
        </p:spPr>
      </p:pic>
      <p:pic>
        <p:nvPicPr>
          <p:cNvPr id="39" name="Image 38">
            <a:extLst>
              <a:ext uri="{FF2B5EF4-FFF2-40B4-BE49-F238E27FC236}">
                <a16:creationId xmlns:a16="http://schemas.microsoft.com/office/drawing/2014/main" id="{E5C46431-E24C-9EC9-866D-A3B526D8DD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81" y="4200156"/>
            <a:ext cx="975360" cy="1304544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166FDB68-C1F6-872D-8A03-722773CBA4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41"/>
          <a:stretch/>
        </p:blipFill>
        <p:spPr>
          <a:xfrm>
            <a:off x="122253" y="5515568"/>
            <a:ext cx="975360" cy="696092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AF84F393-8A2D-F3F3-31DC-028C9DE3A8D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6642"/>
          <a:stretch/>
        </p:blipFill>
        <p:spPr>
          <a:xfrm>
            <a:off x="1096392" y="5515567"/>
            <a:ext cx="975360" cy="696093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738A24A-DDE6-ECF9-0189-5C69BCFD855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27" b="46641"/>
          <a:stretch/>
        </p:blipFill>
        <p:spPr>
          <a:xfrm>
            <a:off x="2071752" y="5517930"/>
            <a:ext cx="700048" cy="696093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604EC0C3-87CB-92E5-2E9F-F6D04AE4D3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1"/>
          <a:stretch/>
        </p:blipFill>
        <p:spPr>
          <a:xfrm>
            <a:off x="3363820" y="5504700"/>
            <a:ext cx="975360" cy="660604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F942C498-F65E-F534-149D-6D26C74E4C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1"/>
          <a:stretch/>
        </p:blipFill>
        <p:spPr>
          <a:xfrm>
            <a:off x="4337959" y="5504700"/>
            <a:ext cx="975360" cy="660604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CCA29FF-7F9A-5552-6266-0ACF77548D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1"/>
          <a:stretch/>
        </p:blipFill>
        <p:spPr>
          <a:xfrm>
            <a:off x="5302753" y="5504700"/>
            <a:ext cx="975360" cy="660604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4B6E17DC-7AE1-C273-B6E0-4A327CAA2B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61"/>
          <a:stretch/>
        </p:blipFill>
        <p:spPr>
          <a:xfrm>
            <a:off x="6276892" y="5504700"/>
            <a:ext cx="975360" cy="660604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AB399DA9-AF4D-9705-9C5B-90BAD74CE6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497" y="4212688"/>
            <a:ext cx="1007172" cy="130454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BA598C1-7920-DD79-5D9D-3ED996437ED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37"/>
          <a:stretch/>
        </p:blipFill>
        <p:spPr>
          <a:xfrm>
            <a:off x="7853497" y="5504913"/>
            <a:ext cx="1007172" cy="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8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9" grpId="0"/>
      <p:bldP spid="30" grpId="0" animBg="1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Centraliser l’image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0" y="1124744"/>
            <a:ext cx="9036496" cy="5616624"/>
          </a:xfrm>
        </p:spPr>
        <p:txBody>
          <a:bodyPr>
            <a:normAutofit fontScale="92500"/>
          </a:bodyPr>
          <a:lstStyle/>
          <a:p>
            <a:r>
              <a:rPr lang="fr-FR" sz="2400" dirty="0"/>
              <a:t>Avec de l’espace vide sur l’écran, le changement de position de l’image peut être un bon choix, en utilisant : </a:t>
            </a:r>
          </a:p>
          <a:p>
            <a:pPr lvl="1"/>
            <a:r>
              <a:rPr lang="fr-FR" sz="1800" b="1" dirty="0"/>
              <a:t>Background-position : </a:t>
            </a:r>
            <a:r>
              <a:rPr lang="fr-FR" sz="1800" dirty="0"/>
              <a:t>position-x position-y</a:t>
            </a:r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200" dirty="0"/>
              <a:t>Cette méthode peut avoir un effet, seulement s’il y a de l’espace vide.</a:t>
            </a:r>
          </a:p>
          <a:p>
            <a:r>
              <a:rPr lang="fr-FR" sz="2200" dirty="0"/>
              <a:t>Les valeurs possibles pour le positionnement horizontal sont : </a:t>
            </a:r>
            <a:r>
              <a:rPr lang="fr-FR" sz="2200" dirty="0" err="1"/>
              <a:t>left</a:t>
            </a:r>
            <a:r>
              <a:rPr lang="fr-FR" sz="2200" dirty="0"/>
              <a:t>, right, center</a:t>
            </a:r>
          </a:p>
          <a:p>
            <a:r>
              <a:rPr lang="fr-FR" sz="2200" dirty="0"/>
              <a:t>Les valeurs possible pour le positionnement </a:t>
            </a:r>
            <a:r>
              <a:rPr lang="fr-FR" sz="2200" dirty="0" err="1"/>
              <a:t>véritical</a:t>
            </a:r>
            <a:r>
              <a:rPr lang="fr-FR" sz="2200" dirty="0"/>
              <a:t> sont : top, </a:t>
            </a:r>
            <a:r>
              <a:rPr lang="fr-FR" sz="2200" dirty="0" err="1"/>
              <a:t>bottom</a:t>
            </a:r>
            <a:r>
              <a:rPr lang="fr-FR" sz="2200" dirty="0"/>
              <a:t> et center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7A07F6-8FBA-2616-6CFB-176B05C37BC5}"/>
              </a:ext>
            </a:extLst>
          </p:cNvPr>
          <p:cNvSpPr/>
          <p:nvPr/>
        </p:nvSpPr>
        <p:spPr>
          <a:xfrm>
            <a:off x="230684" y="2554132"/>
            <a:ext cx="2766135" cy="20608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B749D-9F8A-2DF3-7EAA-C81FF95CAF1C}"/>
              </a:ext>
            </a:extLst>
          </p:cNvPr>
          <p:cNvSpPr/>
          <p:nvPr/>
        </p:nvSpPr>
        <p:spPr>
          <a:xfrm>
            <a:off x="3483278" y="2524652"/>
            <a:ext cx="3888432" cy="20608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1DC2D1-5F6A-D98F-6CA4-28CDE1D510A6}"/>
              </a:ext>
            </a:extLst>
          </p:cNvPr>
          <p:cNvSpPr txBox="1"/>
          <p:nvPr/>
        </p:nvSpPr>
        <p:spPr>
          <a:xfrm>
            <a:off x="1613751" y="4710682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Background-position : center </a:t>
            </a:r>
            <a:r>
              <a:rPr lang="fr-FR" b="1" dirty="0" err="1">
                <a:solidFill>
                  <a:srgbClr val="474747"/>
                </a:solidFill>
              </a:rPr>
              <a:t>center</a:t>
            </a:r>
            <a:r>
              <a:rPr lang="fr-FR" b="1" dirty="0">
                <a:solidFill>
                  <a:srgbClr val="474747"/>
                </a:solidFill>
              </a:rPr>
              <a:t> ; </a:t>
            </a:r>
            <a:r>
              <a:rPr lang="fr-FR" b="1" dirty="0">
                <a:solidFill>
                  <a:srgbClr val="00B050"/>
                </a:solidFill>
              </a:rPr>
              <a:t>// pour les 3 écrans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EE1C60-595F-5103-11E4-C0BDB5E59A68}"/>
              </a:ext>
            </a:extLst>
          </p:cNvPr>
          <p:cNvSpPr/>
          <p:nvPr/>
        </p:nvSpPr>
        <p:spPr>
          <a:xfrm>
            <a:off x="7971545" y="2544509"/>
            <a:ext cx="1016497" cy="20608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CBAD6A5C-B19B-2D7E-509E-E93E4D710D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" y="2591004"/>
            <a:ext cx="2675079" cy="1404278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B1E01067-CEEE-3CFD-2113-987A2B25FB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404" y="2852936"/>
            <a:ext cx="2675079" cy="14042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CE2E47D-717C-94E6-A9DE-4D1166E465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41" r="31041"/>
          <a:stretch/>
        </p:blipFill>
        <p:spPr>
          <a:xfrm>
            <a:off x="7983321" y="2559448"/>
            <a:ext cx="992943" cy="14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6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Taille du background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20" y="1124744"/>
            <a:ext cx="9036496" cy="5616624"/>
          </a:xfrm>
        </p:spPr>
        <p:txBody>
          <a:bodyPr>
            <a:normAutofit/>
          </a:bodyPr>
          <a:lstStyle/>
          <a:p>
            <a:r>
              <a:rPr lang="fr-FR" sz="2400" dirty="0"/>
              <a:t>Vous pouvez aussi modifier la taille du background image, soyez prudent en ce qui concerne la perte de la qualité de l’image. </a:t>
            </a:r>
          </a:p>
          <a:p>
            <a:pPr lvl="1"/>
            <a:r>
              <a:rPr lang="fr-FR" sz="1800" b="1" dirty="0"/>
              <a:t>Background-size : </a:t>
            </a:r>
            <a:r>
              <a:rPr lang="fr-FR" sz="1800" dirty="0" err="1"/>
              <a:t>contain</a:t>
            </a:r>
            <a:r>
              <a:rPr lang="fr-FR" sz="1800" dirty="0"/>
              <a:t> | cover | </a:t>
            </a:r>
            <a:r>
              <a:rPr lang="fr-FR" sz="1800" dirty="0" err="1"/>
              <a:t>Numeric_Value</a:t>
            </a:r>
            <a:r>
              <a:rPr lang="fr-FR" sz="1800" dirty="0"/>
              <a:t> %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2B749D-9F8A-2DF3-7EAA-C81FF95CAF1C}"/>
              </a:ext>
            </a:extLst>
          </p:cNvPr>
          <p:cNvSpPr/>
          <p:nvPr/>
        </p:nvSpPr>
        <p:spPr>
          <a:xfrm>
            <a:off x="3906924" y="2377182"/>
            <a:ext cx="3907854" cy="173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F1DC2D1-5F6A-D98F-6CA4-28CDE1D510A6}"/>
              </a:ext>
            </a:extLst>
          </p:cNvPr>
          <p:cNvSpPr txBox="1"/>
          <p:nvPr/>
        </p:nvSpPr>
        <p:spPr>
          <a:xfrm>
            <a:off x="1475656" y="4176098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Background-size : cover; </a:t>
            </a:r>
            <a:r>
              <a:rPr lang="fr-FR" b="1" dirty="0" err="1">
                <a:solidFill>
                  <a:srgbClr val="474747"/>
                </a:solidFill>
              </a:rPr>
              <a:t>background-position:center</a:t>
            </a:r>
            <a:r>
              <a:rPr lang="fr-FR" b="1" dirty="0">
                <a:solidFill>
                  <a:srgbClr val="474747"/>
                </a:solidFill>
              </a:rPr>
              <a:t>; </a:t>
            </a:r>
            <a:r>
              <a:rPr lang="fr-FR" b="1" dirty="0">
                <a:solidFill>
                  <a:srgbClr val="00B050"/>
                </a:solidFill>
              </a:rPr>
              <a:t>// pour les 3 écrans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5EE1C60-595F-5103-11E4-C0BDB5E59A68}"/>
              </a:ext>
            </a:extLst>
          </p:cNvPr>
          <p:cNvSpPr/>
          <p:nvPr/>
        </p:nvSpPr>
        <p:spPr>
          <a:xfrm>
            <a:off x="7904398" y="2364985"/>
            <a:ext cx="1132098" cy="173256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B1E01067-CEEE-3CFD-2113-987A2B25FBA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" b="21191"/>
          <a:stretch/>
        </p:blipFill>
        <p:spPr>
          <a:xfrm>
            <a:off x="3923274" y="2417514"/>
            <a:ext cx="3860571" cy="167199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0E5C40A-1808-AF00-C9AD-307E06030D1A}"/>
              </a:ext>
            </a:extLst>
          </p:cNvPr>
          <p:cNvSpPr/>
          <p:nvPr/>
        </p:nvSpPr>
        <p:spPr>
          <a:xfrm>
            <a:off x="3865833" y="4622833"/>
            <a:ext cx="3888432" cy="173256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8995E9E-56B5-1C9A-17F6-2F31DC8CEB91}"/>
              </a:ext>
            </a:extLst>
          </p:cNvPr>
          <p:cNvSpPr txBox="1"/>
          <p:nvPr/>
        </p:nvSpPr>
        <p:spPr>
          <a:xfrm>
            <a:off x="1389738" y="6387550"/>
            <a:ext cx="7410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Background-size : </a:t>
            </a:r>
            <a:r>
              <a:rPr lang="fr-FR" b="1" dirty="0" err="1">
                <a:solidFill>
                  <a:srgbClr val="474747"/>
                </a:solidFill>
              </a:rPr>
              <a:t>contain</a:t>
            </a:r>
            <a:r>
              <a:rPr lang="fr-FR" b="1" dirty="0">
                <a:solidFill>
                  <a:srgbClr val="474747"/>
                </a:solidFill>
              </a:rPr>
              <a:t>; </a:t>
            </a:r>
            <a:r>
              <a:rPr lang="fr-FR" b="1" dirty="0" err="1">
                <a:solidFill>
                  <a:srgbClr val="474747"/>
                </a:solidFill>
              </a:rPr>
              <a:t>background-position:center</a:t>
            </a:r>
            <a:r>
              <a:rPr lang="fr-FR" b="1" dirty="0">
                <a:solidFill>
                  <a:srgbClr val="474747"/>
                </a:solidFill>
              </a:rPr>
              <a:t>; </a:t>
            </a:r>
            <a:r>
              <a:rPr lang="fr-FR" b="1" dirty="0">
                <a:solidFill>
                  <a:srgbClr val="00B050"/>
                </a:solidFill>
              </a:rPr>
              <a:t>// pour les 3 écrans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F101D6-D507-44CD-82B9-AF4CE00D1B03}"/>
              </a:ext>
            </a:extLst>
          </p:cNvPr>
          <p:cNvSpPr/>
          <p:nvPr/>
        </p:nvSpPr>
        <p:spPr>
          <a:xfrm>
            <a:off x="7836366" y="4622224"/>
            <a:ext cx="1132097" cy="173317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560D6FA4-298E-9CEE-714C-326403788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74" y="4654318"/>
            <a:ext cx="3440982" cy="166974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B3168C56-841A-2291-377B-4722E7641E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47" y="4654318"/>
            <a:ext cx="1029134" cy="5138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54C3199-975F-E7B4-085B-D44706E6906A}"/>
              </a:ext>
            </a:extLst>
          </p:cNvPr>
          <p:cNvSpPr/>
          <p:nvPr/>
        </p:nvSpPr>
        <p:spPr>
          <a:xfrm>
            <a:off x="707013" y="2363742"/>
            <a:ext cx="2914765" cy="17325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BEBDE6-4AE6-CD15-6E15-48D6C7771C1B}"/>
              </a:ext>
            </a:extLst>
          </p:cNvPr>
          <p:cNvSpPr/>
          <p:nvPr/>
        </p:nvSpPr>
        <p:spPr>
          <a:xfrm>
            <a:off x="649689" y="4609097"/>
            <a:ext cx="2914765" cy="1732562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80A5E5F4-799C-C7B0-9860-656F644768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21" y="4611625"/>
            <a:ext cx="2801622" cy="1230578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BD8F37E-9C64-3EE5-9B4A-3DF8280CAB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4" y="2397381"/>
            <a:ext cx="2801622" cy="123057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FDBCF1D-61D7-411C-E711-CFC888DDBB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8" r="42608"/>
          <a:stretch/>
        </p:blipFill>
        <p:spPr>
          <a:xfrm>
            <a:off x="7904398" y="2363742"/>
            <a:ext cx="1132098" cy="171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42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13158</TotalTime>
  <Words>1166</Words>
  <Application>Microsoft Office PowerPoint</Application>
  <PresentationFormat>Affichage à l'écran (4:3)</PresentationFormat>
  <Paragraphs>170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Brush Script MT</vt:lpstr>
      <vt:lpstr>Calibri</vt:lpstr>
      <vt:lpstr>DIN Next LT Pro Medium Cond</vt:lpstr>
      <vt:lpstr>Thème Office</vt:lpstr>
      <vt:lpstr>Technologies Web - CSS</vt:lpstr>
      <vt:lpstr>Mission 4 Arrières plans</vt:lpstr>
      <vt:lpstr>Background</vt:lpstr>
      <vt:lpstr>Background</vt:lpstr>
      <vt:lpstr>Image Background</vt:lpstr>
      <vt:lpstr>Ne pas dupliquer l’image</vt:lpstr>
      <vt:lpstr>Quand est-ce-que la répétition est bonne ? </vt:lpstr>
      <vt:lpstr>Centraliser l’image</vt:lpstr>
      <vt:lpstr>Taille du background</vt:lpstr>
      <vt:lpstr>Astuce 4 : Parallax</vt:lpstr>
      <vt:lpstr>Solution Les sélecteurs avancés  Soyez plus précis</vt:lpstr>
      <vt:lpstr>Sélecteurs avancés</vt:lpstr>
      <vt:lpstr>Sélecteurs avancés</vt:lpstr>
      <vt:lpstr>Sélecteurs avancés</vt:lpstr>
      <vt:lpstr>Sélecteurs avancés</vt:lpstr>
      <vt:lpstr>Sélecteurs avancés</vt:lpstr>
      <vt:lpstr>Sélecteurs avancés</vt:lpstr>
      <vt:lpstr>Sélecteurs avancés</vt:lpstr>
      <vt:lpstr>Sélecteurs avancés</vt:lpstr>
      <vt:lpstr>Sélecteurs avancés</vt:lpstr>
      <vt:lpstr>Sélecteurs avancés</vt:lpstr>
      <vt:lpstr>Pratique</vt:lpstr>
      <vt:lpstr>Page pour EHEI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MANI MOHAMMED ADIL</dc:creator>
  <cp:lastModifiedBy>Mani Mohammed Adil</cp:lastModifiedBy>
  <cp:revision>570</cp:revision>
  <dcterms:created xsi:type="dcterms:W3CDTF">2016-04-16T12:32:51Z</dcterms:created>
  <dcterms:modified xsi:type="dcterms:W3CDTF">2024-11-13T10:47:38Z</dcterms:modified>
</cp:coreProperties>
</file>